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8"/>
  </p:notesMasterIdLst>
  <p:sldIdLst>
    <p:sldId id="256" r:id="rId2"/>
    <p:sldId id="393" r:id="rId3"/>
    <p:sldId id="362" r:id="rId4"/>
    <p:sldId id="258" r:id="rId5"/>
    <p:sldId id="257" r:id="rId6"/>
    <p:sldId id="259" r:id="rId7"/>
    <p:sldId id="370" r:id="rId8"/>
    <p:sldId id="371" r:id="rId9"/>
    <p:sldId id="372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373" r:id="rId20"/>
    <p:sldId id="369" r:id="rId21"/>
    <p:sldId id="374" r:id="rId22"/>
    <p:sldId id="390" r:id="rId23"/>
    <p:sldId id="375" r:id="rId24"/>
    <p:sldId id="376" r:id="rId25"/>
    <p:sldId id="377" r:id="rId26"/>
    <p:sldId id="392" r:id="rId27"/>
    <p:sldId id="378" r:id="rId28"/>
    <p:sldId id="379" r:id="rId29"/>
    <p:sldId id="380" r:id="rId30"/>
    <p:sldId id="381" r:id="rId31"/>
    <p:sldId id="382" r:id="rId32"/>
    <p:sldId id="410" r:id="rId33"/>
    <p:sldId id="405" r:id="rId34"/>
    <p:sldId id="406" r:id="rId35"/>
    <p:sldId id="407" r:id="rId36"/>
    <p:sldId id="408" r:id="rId37"/>
    <p:sldId id="409" r:id="rId38"/>
    <p:sldId id="411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1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89639" autoAdjust="0"/>
  </p:normalViewPr>
  <p:slideViewPr>
    <p:cSldViewPr snapToGrid="0">
      <p:cViewPr varScale="1">
        <p:scale>
          <a:sx n="97" d="100"/>
          <a:sy n="97" d="100"/>
        </p:scale>
        <p:origin x="49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0FAFB-10EA-4A43-A305-D51BB8FDE5A5}" type="datetimeFigureOut">
              <a:rPr lang="ko-KR" altLang="en-US" smtClean="0"/>
              <a:t>2019-01-11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67BE0-9D86-4CC1-B9C3-759BA39A6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20888"/>
            <a:ext cx="7772400" cy="1179562"/>
          </a:xfrm>
        </p:spPr>
        <p:txBody>
          <a:bodyPr/>
          <a:lstStyle>
            <a:lvl1pPr algn="ctr"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72008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665419" y="5517232"/>
            <a:ext cx="6008712" cy="3600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소속을 입력하십시오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665419" y="5805264"/>
            <a:ext cx="6008712" cy="3600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이름을 입력하십시오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772511" y="5508765"/>
            <a:ext cx="36004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25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감사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20888"/>
            <a:ext cx="7772400" cy="1179562"/>
          </a:xfrm>
        </p:spPr>
        <p:txBody>
          <a:bodyPr/>
          <a:lstStyle>
            <a:lvl1pPr algn="ctr"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34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000" indent="-180000">
              <a:buFontTx/>
              <a:buBlip>
                <a:blip r:embed="rId2"/>
              </a:buBlip>
              <a:defRPr baseline="0">
                <a:latin typeface="맑은 고딕" panose="020B0503020000020004" pitchFamily="50" charset="-127"/>
              </a:defRPr>
            </a:lvl1pPr>
            <a:lvl2pPr>
              <a:defRPr baseline="0">
                <a:latin typeface="맑은 고딕" panose="020B0503020000020004" pitchFamily="50" charset="-127"/>
              </a:defRPr>
            </a:lvl2pPr>
            <a:lvl3pPr marL="897750" indent="-285750">
              <a:buFont typeface="Arial" panose="020B0604020202020204" pitchFamily="34" charset="0"/>
              <a:buChar char="•"/>
              <a:defRPr baseline="0">
                <a:latin typeface="맑은 고딕" panose="020B0503020000020004" pitchFamily="50" charset="-127"/>
              </a:defRPr>
            </a:lvl3pPr>
            <a:lvl4pPr>
              <a:defRPr baseline="0">
                <a:latin typeface="맑은 고딕" panose="020B0503020000020004" pitchFamily="50" charset="-127"/>
              </a:defRPr>
            </a:lvl4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E1C5-BCC8-4365-BF84-A9F171BA59ED}" type="datetime1">
              <a:rPr lang="ko-KR" altLang="en-US" smtClean="0"/>
              <a:t>2019-01-11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28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(바탕그림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EF19-FDC9-416D-B121-653C05D6BDF3}" type="datetime1">
              <a:rPr lang="ko-KR" altLang="en-US" smtClean="0"/>
              <a:t>2019-01-11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2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글상자흰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3624" y="1340768"/>
            <a:ext cx="8172000" cy="1296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836714"/>
            <a:ext cx="8291264" cy="5184575"/>
          </a:xfrm>
        </p:spPr>
        <p:txBody>
          <a:bodyPr/>
          <a:lstStyle>
            <a:lvl2pPr>
              <a:lnSpc>
                <a:spcPct val="2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D84F-01DA-471A-B597-65EA0354F751}" type="datetime1">
              <a:rPr lang="ko-KR" altLang="en-US" smtClean="0"/>
              <a:t>2019-01-11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395536" y="2780928"/>
            <a:ext cx="8209190" cy="0"/>
          </a:xfrm>
          <a:prstGeom prst="line">
            <a:avLst/>
          </a:prstGeom>
          <a:solidFill>
            <a:schemeClr val="accent1"/>
          </a:solidFill>
          <a:ln w="9525" cap="rnd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15496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53218" y="1340768"/>
            <a:ext cx="8237566" cy="4757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목차를 입력하는 페이지입니다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A8E3-4D99-4E59-8157-EBB17E1D06A8}" type="datetime1">
              <a:rPr lang="ko-KR" altLang="en-US" smtClean="0"/>
              <a:t>2019-01-11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29476" y="5301210"/>
            <a:ext cx="732904" cy="694831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 hasCustomPrompt="1"/>
          </p:nvPr>
        </p:nvSpPr>
        <p:spPr>
          <a:xfrm>
            <a:off x="841912" y="1777830"/>
            <a:ext cx="7402497" cy="4027434"/>
          </a:xfrm>
        </p:spPr>
        <p:txBody>
          <a:bodyPr/>
          <a:lstStyle>
            <a:lvl1pPr marL="271463" indent="-271463">
              <a:buFontTx/>
              <a:buBlip>
                <a:blip r:embed="rId3"/>
              </a:buBlip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내용 </a:t>
            </a:r>
            <a:r>
              <a:rPr lang="en-US" altLang="ko-KR" dirty="0" smtClean="0"/>
              <a:t>1</a:t>
            </a:r>
          </a:p>
          <a:p>
            <a:pPr lvl="0"/>
            <a:r>
              <a:rPr lang="ko-KR" altLang="en-US" dirty="0" smtClean="0"/>
              <a:t>내용 </a:t>
            </a:r>
            <a:r>
              <a:rPr lang="en-US" altLang="ko-KR" dirty="0" smtClean="0"/>
              <a:t>2</a:t>
            </a:r>
          </a:p>
          <a:p>
            <a:pPr lvl="0"/>
            <a:r>
              <a:rPr lang="ko-KR" altLang="en-US" dirty="0" smtClean="0"/>
              <a:t>내용 </a:t>
            </a:r>
            <a:r>
              <a:rPr lang="en-US" altLang="ko-KR" dirty="0" smtClean="0"/>
              <a:t>3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6303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6932-D4FB-4D31-BFAA-62B6529D162B}" type="datetime1">
              <a:rPr lang="ko-KR" altLang="en-US" smtClean="0"/>
              <a:t>2019-01-11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78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95537" y="188640"/>
            <a:ext cx="662473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5536" y="836712"/>
            <a:ext cx="8291264" cy="5289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다섯째 수준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4"/>
            <a:endParaRPr lang="ko-KR" altLang="en-US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95536" y="6525344"/>
            <a:ext cx="21336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chemeClr val="tx1">
                    <a:tint val="75000"/>
                  </a:schemeClr>
                </a:solidFill>
                <a:latin typeface="(한글 글꼴 사용)"/>
                <a:ea typeface="맑은 고딕" panose="020B0503020000020004" pitchFamily="50" charset="-127"/>
              </a:defRPr>
            </a:lvl1pPr>
          </a:lstStyle>
          <a:p>
            <a:fld id="{1814B992-3963-4C5B-94FA-B4B756B787A1}" type="datetime1">
              <a:rPr lang="ko-KR" altLang="en-US" smtClean="0"/>
              <a:t>2019-01-11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chemeClr val="tx1">
                    <a:tint val="75000"/>
                  </a:schemeClr>
                </a:solidFill>
                <a:latin typeface="(한글 글꼴 사용)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88424" y="188640"/>
            <a:ext cx="514400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04850162-2B50-44CE-91D7-956359BE5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88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1" i="0" kern="1200" baseline="0">
          <a:solidFill>
            <a:schemeClr val="tx2"/>
          </a:solidFill>
          <a:latin typeface="맑은고딕"/>
          <a:ea typeface="맑은 고딕" panose="020B0503020000020004" pitchFamily="50" charset="-127"/>
          <a:cs typeface="+mj-cs"/>
        </a:defRPr>
      </a:lvl1pPr>
    </p:titleStyle>
    <p:bodyStyle>
      <a:lvl1pPr marL="180000" indent="-180000" algn="l" defTabSz="914400" rtl="0" eaLnBrk="1" latinLnBrk="1" hangingPunct="1">
        <a:lnSpc>
          <a:spcPct val="120000"/>
        </a:lnSpc>
        <a:spcBef>
          <a:spcPct val="20000"/>
        </a:spcBef>
        <a:buFontTx/>
        <a:buBlip>
          <a:blip r:embed="rId10"/>
        </a:buBlip>
        <a:defRPr sz="1800" b="1" i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0000" indent="-252000" algn="l" defTabSz="914400" rtl="0" eaLnBrk="1" latinLnBrk="1" hangingPunct="1">
        <a:lnSpc>
          <a:spcPct val="120000"/>
        </a:lnSpc>
        <a:spcBef>
          <a:spcPct val="20000"/>
        </a:spcBef>
        <a:buFontTx/>
        <a:buBlip>
          <a:blip r:embed="rId11"/>
        </a:buBlip>
        <a:defRPr sz="1600" b="1" i="0" kern="1200" baseline="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97750" indent="-285750" algn="l" defTabSz="914400" rtl="0" eaLnBrk="1" latinLnBrk="1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80000" indent="-180000" algn="l" defTabSz="914400" rtl="0" eaLnBrk="1" latinLnBrk="1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2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440000" indent="-216000" algn="l" defTabSz="914400" rtl="0" eaLnBrk="1" latinLnBrk="1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ithub.korean.go.kr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karmamino/corpus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konlpyko.readthedocs.io/ko/v0.4.3/install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python.org/3/librar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(Python)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활용한 언어 분석 기초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: </a:t>
            </a:r>
            <a:r>
              <a:rPr lang="ko-KR" altLang="en-US" dirty="0" smtClean="0"/>
              <a:t>빈도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연어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부산대학교 전기전자컴퓨터공학과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김민호</a:t>
            </a:r>
            <a:r>
              <a:rPr lang="en-US" altLang="ko-KR" dirty="0" smtClean="0"/>
              <a:t>(karma@pusan.ac.kr)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2019 </a:t>
            </a:r>
            <a:r>
              <a:rPr lang="ko-KR" altLang="en-US" dirty="0" err="1"/>
              <a:t>한국언어과학회</a:t>
            </a:r>
            <a:r>
              <a:rPr lang="ko-KR" altLang="en-US" dirty="0"/>
              <a:t> 산하 코퍼스언어학연구회 겨울워크숍</a:t>
            </a:r>
          </a:p>
          <a:p>
            <a:r>
              <a:rPr lang="en-US" altLang="ko-KR" dirty="0"/>
              <a:t>2019. 1. 11 - 12</a:t>
            </a:r>
          </a:p>
        </p:txBody>
      </p:sp>
    </p:spTree>
    <p:extLst>
      <p:ext uri="{BB962C8B-B14F-4D97-AF65-F5344CB8AC3E}">
        <p14:creationId xmlns:p14="http://schemas.microsoft.com/office/powerpoint/2010/main" val="1849287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</a:t>
            </a:r>
            <a:r>
              <a:rPr lang="en-US" altLang="ko-KR" dirty="0" smtClean="0"/>
              <a:t>(3/11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556" y="1633538"/>
            <a:ext cx="4752975" cy="3695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04048" y="4653136"/>
            <a:ext cx="1152128" cy="79208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2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</a:t>
            </a:r>
            <a:r>
              <a:rPr lang="en-US" altLang="ko-KR" dirty="0" smtClean="0"/>
              <a:t>(4/11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556" y="1633538"/>
            <a:ext cx="4752975" cy="3695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76056" y="4653136"/>
            <a:ext cx="1152128" cy="79208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4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</a:t>
            </a:r>
            <a:r>
              <a:rPr lang="en-US" altLang="ko-KR" dirty="0" smtClean="0"/>
              <a:t>(5/11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556" y="1633538"/>
            <a:ext cx="4752975" cy="3695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04048" y="4653136"/>
            <a:ext cx="1152128" cy="79208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48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</a:t>
            </a:r>
            <a:r>
              <a:rPr lang="en-US" altLang="ko-KR" dirty="0" smtClean="0"/>
              <a:t>(6/11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556" y="1633538"/>
            <a:ext cx="4752975" cy="3695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04048" y="4653136"/>
            <a:ext cx="1152128" cy="79208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2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</a:t>
            </a:r>
            <a:r>
              <a:rPr lang="en-US" altLang="ko-KR" dirty="0" smtClean="0"/>
              <a:t>(7/11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556" y="1633538"/>
            <a:ext cx="4752975" cy="3695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04048" y="4653136"/>
            <a:ext cx="1152128" cy="79208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4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</a:t>
            </a:r>
            <a:r>
              <a:rPr lang="en-US" altLang="ko-KR" dirty="0" smtClean="0"/>
              <a:t>(8/11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556" y="1633538"/>
            <a:ext cx="4752975" cy="36957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004048" y="4725144"/>
            <a:ext cx="1152128" cy="79208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43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</a:t>
            </a:r>
            <a:r>
              <a:rPr lang="en-US" altLang="ko-KR" dirty="0" smtClean="0"/>
              <a:t>(9/11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556" y="1633538"/>
            <a:ext cx="4752975" cy="36957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004048" y="4653136"/>
            <a:ext cx="1152128" cy="79208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439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</a:t>
            </a:r>
            <a:r>
              <a:rPr lang="en-US" altLang="ko-KR" dirty="0"/>
              <a:t>(</a:t>
            </a:r>
            <a:r>
              <a:rPr lang="en-US" altLang="ko-KR" dirty="0" smtClean="0"/>
              <a:t>10/11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556" y="1633538"/>
            <a:ext cx="4752975" cy="3695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76056" y="4653136"/>
            <a:ext cx="1152128" cy="79208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77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4"/>
          <a:stretch/>
        </p:blipFill>
        <p:spPr>
          <a:xfrm>
            <a:off x="1936596" y="836613"/>
            <a:ext cx="5208896" cy="51126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</a:t>
            </a:r>
            <a:r>
              <a:rPr lang="en-US" altLang="ko-KR" dirty="0"/>
              <a:t>(</a:t>
            </a:r>
            <a:r>
              <a:rPr lang="en-US" altLang="ko-KR" dirty="0" smtClean="0"/>
              <a:t>11/11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39752" y="4077072"/>
            <a:ext cx="1512168" cy="36004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752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인터프리터 설치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813" y="836613"/>
            <a:ext cx="7640461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4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강사소개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김민호 </a:t>
            </a:r>
            <a:r>
              <a:rPr lang="en-US" altLang="ko-KR" dirty="0" smtClean="0"/>
              <a:t>(karma@pusan.ac.kr)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부산대학교 전기전자컴퓨터공학과 박사과정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소속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인공지능연구실</a:t>
            </a:r>
            <a:r>
              <a:rPr lang="en-US" altLang="ko-KR" dirty="0" smtClean="0"/>
              <a:t>(http://ailab.pusan.ac.kr)</a:t>
            </a:r>
          </a:p>
          <a:p>
            <a:pPr lvl="1">
              <a:buFontTx/>
              <a:buChar char="-"/>
            </a:pPr>
            <a:r>
              <a:rPr lang="ko-KR" altLang="en-US" dirty="0" smtClean="0"/>
              <a:t>지도교수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권혁철 교수님</a:t>
            </a:r>
            <a:endParaRPr lang="en-US" altLang="ko-KR" dirty="0" smtClean="0"/>
          </a:p>
          <a:p>
            <a:pPr lvl="0"/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lvl="0"/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전문분야</a:t>
            </a:r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lvl="1">
              <a:buFontTx/>
              <a:buChar char="-"/>
            </a:pPr>
            <a:r>
              <a:rPr lang="ko-KR" altLang="en-US" dirty="0" err="1" smtClean="0">
                <a:solidFill>
                  <a:srgbClr val="4F81BD">
                    <a:lumMod val="75000"/>
                  </a:srgbClr>
                </a:solidFill>
              </a:rPr>
              <a:t>자연어처리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, </a:t>
            </a:r>
            <a:r>
              <a:rPr lang="ko-KR" altLang="en-US" dirty="0" err="1" smtClean="0">
                <a:solidFill>
                  <a:srgbClr val="4F81BD">
                    <a:lumMod val="75000"/>
                  </a:srgbClr>
                </a:solidFill>
              </a:rPr>
              <a:t>데이터마이닝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, </a:t>
            </a:r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정보검색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, </a:t>
            </a:r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기계학습</a:t>
            </a:r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lvl="0"/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lvl="0"/>
            <a:r>
              <a:rPr lang="ko-KR" altLang="en-US" dirty="0" err="1" smtClean="0">
                <a:solidFill>
                  <a:srgbClr val="4F81BD">
                    <a:lumMod val="75000"/>
                  </a:srgbClr>
                </a:solidFill>
              </a:rPr>
              <a:t>주요경력</a:t>
            </a:r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marL="288000" lvl="1" indent="0">
              <a:buNone/>
            </a:pP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- </a:t>
            </a:r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㈜닷 </a:t>
            </a:r>
            <a:r>
              <a:rPr lang="ko-KR" altLang="en-US" dirty="0">
                <a:solidFill>
                  <a:srgbClr val="4F81BD">
                    <a:lumMod val="75000"/>
                  </a:srgbClr>
                </a:solidFill>
              </a:rPr>
              <a:t>소프트웨어 자문위원 </a:t>
            </a:r>
            <a:r>
              <a:rPr lang="en-US" altLang="ko-KR" dirty="0">
                <a:solidFill>
                  <a:srgbClr val="4F81BD">
                    <a:lumMod val="75000"/>
                  </a:srgbClr>
                </a:solidFill>
              </a:rPr>
              <a:t>(2016.09 ~ 2018.02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SKT NUGU </a:t>
            </a:r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자문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/</a:t>
            </a:r>
            <a:r>
              <a:rPr lang="ko-KR" altLang="en-US" dirty="0" smtClean="0">
                <a:solidFill>
                  <a:srgbClr val="4F81BD">
                    <a:lumMod val="75000"/>
                  </a:srgbClr>
                </a:solidFill>
              </a:rPr>
              <a:t>홍보위원 </a:t>
            </a:r>
            <a:r>
              <a:rPr lang="en-US" altLang="ko-KR" dirty="0" smtClean="0">
                <a:solidFill>
                  <a:srgbClr val="4F81BD">
                    <a:lumMod val="75000"/>
                  </a:srgbClr>
                </a:solidFill>
              </a:rPr>
              <a:t>(2016.09 ~ 2017.12)</a:t>
            </a:r>
          </a:p>
          <a:p>
            <a:pPr lvl="1"/>
            <a:endParaRPr lang="en-US" altLang="ko-KR" dirty="0">
              <a:solidFill>
                <a:srgbClr val="4F81BD">
                  <a:lumMod val="75000"/>
                </a:srgbClr>
              </a:solidFill>
            </a:endParaRPr>
          </a:p>
          <a:p>
            <a:pPr>
              <a:buFontTx/>
              <a:buChar char="-"/>
            </a:pPr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rgbClr val="4F81BD">
                  <a:lumMod val="75000"/>
                </a:srgbClr>
              </a:solidFill>
            </a:endParaRPr>
          </a:p>
          <a:p>
            <a:pPr lvl="1">
              <a:buFontTx/>
              <a:buChar char="-"/>
            </a:pPr>
            <a:endParaRPr lang="en-US" altLang="ko-KR" dirty="0" smtClean="0">
              <a:solidFill>
                <a:srgbClr val="4F81BD">
                  <a:lumMod val="75000"/>
                </a:srgbClr>
              </a:solidFill>
            </a:endParaRPr>
          </a:p>
          <a:p>
            <a:pPr marL="0" lvl="0" indent="0">
              <a:buNone/>
            </a:pPr>
            <a:endParaRPr lang="en-US" altLang="ko-KR" dirty="0" smtClean="0"/>
          </a:p>
          <a:p>
            <a:pPr marL="288000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09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언어자료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국립국어원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언어정보나눔터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ithub.korean.go.kr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본 강의에서는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토지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전자파일</a:t>
            </a:r>
            <a:r>
              <a:rPr lang="en-US" altLang="ko-KR" dirty="0" smtClean="0"/>
              <a:t>(74,323 </a:t>
            </a:r>
            <a:r>
              <a:rPr lang="ko-KR" altLang="en-US" dirty="0" smtClean="0"/>
              <a:t>어절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을 활용함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89" y="1458625"/>
            <a:ext cx="7135158" cy="3819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05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토지 </a:t>
            </a:r>
            <a:r>
              <a:rPr lang="en-US" altLang="ko-KR" dirty="0" smtClean="0"/>
              <a:t>1’ </a:t>
            </a:r>
            <a:r>
              <a:rPr lang="ko-KR" altLang="en-US" dirty="0" smtClean="0"/>
              <a:t>전자파일 </a:t>
            </a:r>
            <a:r>
              <a:rPr lang="en-US" altLang="ko-KR" dirty="0" smtClean="0"/>
              <a:t>– BEXX003.txt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7" y="929476"/>
            <a:ext cx="8291512" cy="43695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48" y="2252224"/>
            <a:ext cx="8091836" cy="38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81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강의자료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저장소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github.com/karmamino/corpus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26" y="1707888"/>
            <a:ext cx="5974883" cy="456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7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71940"/>
          <a:stretch/>
        </p:blipFill>
        <p:spPr>
          <a:xfrm>
            <a:off x="449202" y="1322056"/>
            <a:ext cx="8183931" cy="14928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전처리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내용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/>
              <a:t>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를 제거하고 문단만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2" y="2882153"/>
            <a:ext cx="3999472" cy="33112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661" y="2882153"/>
            <a:ext cx="3999472" cy="331128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09109" y="1898073"/>
            <a:ext cx="1260764" cy="3394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69873" y="188312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</a:rPr>
              <a:t>디렉터리 이동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41167" y="2427320"/>
            <a:ext cx="2465830" cy="3394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06997" y="24310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실행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33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빈도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813" y="836613"/>
            <a:ext cx="7640461" cy="528955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657600" y="1330035"/>
            <a:ext cx="1260764" cy="3394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18364" y="131508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</a:rPr>
              <a:t>디렉터리 이동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89658" y="1863023"/>
            <a:ext cx="1806375" cy="3394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409157" y="18630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실행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56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토큰 비율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토큰</a:t>
            </a:r>
            <a:r>
              <a:rPr lang="en-US" altLang="ko-KR" dirty="0" smtClean="0"/>
              <a:t>(type)</a:t>
            </a:r>
          </a:p>
          <a:p>
            <a:pPr lvl="1"/>
            <a:r>
              <a:rPr lang="ko-KR" altLang="en-US" dirty="0" smtClean="0"/>
              <a:t>일반적으로 어형의 개별적 출현을 말함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이전의 예제에서는 어절로 나타남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타입</a:t>
            </a:r>
            <a:r>
              <a:rPr lang="en-US" altLang="ko-KR" dirty="0" smtClean="0"/>
              <a:t>(token)</a:t>
            </a:r>
          </a:p>
          <a:p>
            <a:pPr lvl="1"/>
            <a:r>
              <a:rPr lang="ko-KR" altLang="en-US" dirty="0" smtClean="0"/>
              <a:t>구별되는 어형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어형의 종류를 말함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토큰 비율</a:t>
            </a:r>
            <a:r>
              <a:rPr lang="en-US" altLang="ko-KR" dirty="0" smtClean="0"/>
              <a:t>(type/token ratio)</a:t>
            </a:r>
          </a:p>
          <a:p>
            <a:pPr lvl="1"/>
            <a:r>
              <a:rPr lang="ko-KR" altLang="en-US" dirty="0" smtClean="0"/>
              <a:t>어휘적 다양성을 측정해주는 척도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텍스트의 크기가 클수록 비율이 낮아짐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소설과 같이 다양한 표현을 사용하는 텍스트의 경우 상대적으로 비율이 낮음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0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지프의 법칙</a:t>
            </a:r>
            <a:r>
              <a:rPr lang="en-US" altLang="ko-KR" dirty="0"/>
              <a:t>(</a:t>
            </a:r>
            <a:r>
              <a:rPr lang="en-US" altLang="ko-KR" dirty="0" err="1"/>
              <a:t>Zipf's</a:t>
            </a:r>
            <a:r>
              <a:rPr lang="en-US" altLang="ko-KR" dirty="0"/>
              <a:t> law)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요소 개체의 규모가 요소 개체의 규모 순위에 반비례한다는 </a:t>
            </a:r>
            <a:r>
              <a:rPr lang="ko-KR" altLang="en-US" dirty="0" smtClean="0"/>
              <a:t>법칙</a:t>
            </a:r>
            <a:endParaRPr lang="en-US" altLang="ko-KR" dirty="0" smtClean="0"/>
          </a:p>
          <a:p>
            <a:pPr lvl="1"/>
            <a:r>
              <a:rPr lang="ko-KR" altLang="en-US" dirty="0"/>
              <a:t>단어들이 나오는 빈도가 높은 순서대로 나열해 순위를 매기면</a:t>
            </a:r>
            <a:r>
              <a:rPr lang="en-US" altLang="ko-KR" dirty="0"/>
              <a:t>, </a:t>
            </a:r>
            <a:r>
              <a:rPr lang="ko-KR" altLang="en-US" dirty="0"/>
              <a:t>그 빈도가 해당 단어의 순위에 </a:t>
            </a:r>
            <a:r>
              <a:rPr lang="ko-KR" altLang="en-US" dirty="0" smtClean="0"/>
              <a:t>반비례하는 말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64" y="1958681"/>
            <a:ext cx="6493807" cy="431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45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형태소 분석의 결과는 단어를 이루고 있는 형태소들의 원형과 그 형태소의 품사 혹은 문법적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관계적 의미를 나타내는 기호</a:t>
            </a:r>
            <a:endParaRPr lang="en-US" altLang="ko-KR" dirty="0" smtClean="0"/>
          </a:p>
          <a:p>
            <a:pPr lvl="1"/>
            <a:r>
              <a:rPr lang="ko-KR" altLang="en-US" dirty="0"/>
              <a:t>나</a:t>
            </a:r>
            <a:r>
              <a:rPr lang="ko-KR" altLang="en-US" dirty="0" smtClean="0"/>
              <a:t>는 → </a:t>
            </a:r>
            <a:r>
              <a:rPr lang="en-US" altLang="ko-KR" dirty="0" smtClean="0"/>
              <a:t>(</a:t>
            </a:r>
            <a:r>
              <a:rPr lang="ko-KR" altLang="en-US" dirty="0"/>
              <a:t>나</a:t>
            </a:r>
            <a:r>
              <a:rPr lang="en-US" altLang="ko-KR" dirty="0" smtClean="0"/>
              <a:t>/</a:t>
            </a:r>
            <a:r>
              <a:rPr lang="ko-KR" altLang="en-US" dirty="0" smtClean="0"/>
              <a:t>명사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r>
              <a:rPr lang="en-US" altLang="ko-KR" dirty="0" smtClean="0"/>
              <a:t>), (</a:t>
            </a:r>
            <a:r>
              <a:rPr lang="ko-KR" altLang="en-US" dirty="0" smtClean="0"/>
              <a:t>날다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r>
              <a:rPr lang="en-US" altLang="ko-KR" dirty="0" smtClean="0"/>
              <a:t>), (</a:t>
            </a:r>
            <a:r>
              <a:rPr lang="ko-KR" altLang="en-US" dirty="0" smtClean="0"/>
              <a:t>나다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동사</a:t>
            </a:r>
            <a:r>
              <a:rPr lang="en-US" altLang="ko-KR" dirty="0" smtClean="0"/>
              <a:t> 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일반적인 형태소 분석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전처리 단계</a:t>
            </a:r>
            <a:endParaRPr lang="en-US" altLang="ko-KR" dirty="0"/>
          </a:p>
          <a:p>
            <a:pPr lvl="2"/>
            <a:r>
              <a:rPr lang="ko-KR" altLang="en-US" dirty="0" smtClean="0"/>
              <a:t>문장 부호 분리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숫자나 특수문자 처리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분석 후보 생성</a:t>
            </a:r>
            <a:endParaRPr lang="en-US" altLang="ko-KR" dirty="0"/>
          </a:p>
          <a:p>
            <a:pPr lvl="2"/>
            <a:r>
              <a:rPr lang="ko-KR" altLang="en-US" dirty="0" smtClean="0"/>
              <a:t>형태소 분리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원형 복원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결합 제약 검사</a:t>
            </a:r>
            <a:endParaRPr lang="en-US" altLang="ko-KR" dirty="0"/>
          </a:p>
          <a:p>
            <a:pPr lvl="2"/>
            <a:r>
              <a:rPr lang="ko-KR" altLang="en-US" dirty="0" smtClean="0"/>
              <a:t>형태소 사이에 존재하는 제약 조건에 따라 분석 후보 제거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분석 후보 선택</a:t>
            </a:r>
            <a:endParaRPr lang="en-US" altLang="ko-KR" dirty="0"/>
          </a:p>
          <a:p>
            <a:pPr lvl="2"/>
            <a:r>
              <a:rPr lang="ko-KR" altLang="en-US" dirty="0" smtClean="0"/>
              <a:t>형태론적 </a:t>
            </a:r>
            <a:r>
              <a:rPr lang="ko-KR" altLang="en-US" dirty="0" err="1" smtClean="0"/>
              <a:t>중의성</a:t>
            </a:r>
            <a:r>
              <a:rPr lang="ko-KR" altLang="en-US" dirty="0" smtClean="0"/>
              <a:t> 해결</a:t>
            </a:r>
            <a:r>
              <a:rPr lang="en-US" altLang="ko-KR" dirty="0" smtClean="0"/>
              <a:t>( = </a:t>
            </a:r>
            <a:r>
              <a:rPr lang="ko-KR" altLang="en-US" dirty="0" smtClean="0"/>
              <a:t>품사 </a:t>
            </a:r>
            <a:r>
              <a:rPr lang="ko-KR" altLang="en-US" dirty="0" err="1" smtClean="0"/>
              <a:t>태깅</a:t>
            </a:r>
            <a:r>
              <a:rPr lang="en-US" altLang="ko-KR" dirty="0" smtClean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AC928-59F0-4CF4-BBA2-3FAF62ADC0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5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품사 </a:t>
            </a:r>
            <a:r>
              <a:rPr lang="ko-KR" altLang="en-US" dirty="0" err="1" smtClean="0"/>
              <a:t>태깅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형태소 분석 과정에서 발생하는 품사 </a:t>
            </a:r>
            <a:r>
              <a:rPr lang="ko-KR" altLang="en-US" dirty="0" err="1" smtClean="0"/>
              <a:t>중의성과</a:t>
            </a:r>
            <a:r>
              <a:rPr lang="ko-KR" altLang="en-US" dirty="0" smtClean="0"/>
              <a:t> 어휘 </a:t>
            </a:r>
            <a:r>
              <a:rPr lang="ko-KR" altLang="en-US" dirty="0" err="1" smtClean="0"/>
              <a:t>중의성을</a:t>
            </a:r>
            <a:r>
              <a:rPr lang="ko-KR" altLang="en-US" dirty="0" smtClean="0"/>
              <a:t> 해소하는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품사 </a:t>
            </a:r>
            <a:r>
              <a:rPr lang="ko-KR" altLang="en-US" dirty="0" err="1" smtClean="0"/>
              <a:t>중의성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형태소가 여러 가지 품사로 분석되는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가는 → 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명사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</a:t>
            </a:r>
            <a:r>
              <a:rPr lang="en-US" altLang="ko-KR" dirty="0" smtClean="0"/>
              <a:t>)/</a:t>
            </a:r>
            <a:r>
              <a:rPr lang="ko-KR" altLang="en-US" dirty="0" smtClean="0"/>
              <a:t>동사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어휘 </a:t>
            </a:r>
            <a:r>
              <a:rPr lang="ko-KR" altLang="en-US" dirty="0" err="1" smtClean="0"/>
              <a:t>중의성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단어가 다른 형태소들의 결합으로 분석되는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감기는 → 감기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명사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감다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동사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어미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조사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품사 </a:t>
            </a:r>
            <a:r>
              <a:rPr lang="ko-KR" altLang="en-US" dirty="0" err="1" smtClean="0"/>
              <a:t>태깅을</a:t>
            </a:r>
            <a:r>
              <a:rPr lang="ko-KR" altLang="en-US" dirty="0" smtClean="0"/>
              <a:t> 위한 일반적인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규칙 기반 접근법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언어 정보를 생성 규칙</a:t>
            </a:r>
            <a:r>
              <a:rPr lang="en-US" altLang="ko-KR" dirty="0" smtClean="0"/>
              <a:t>(production rule)</a:t>
            </a:r>
            <a:r>
              <a:rPr lang="ko-KR" altLang="en-US" dirty="0" smtClean="0"/>
              <a:t>의 형태로 표현하고 이를 적용하여 </a:t>
            </a:r>
            <a:r>
              <a:rPr lang="ko-KR" altLang="en-US" dirty="0" err="1" smtClean="0"/>
              <a:t>태깅을</a:t>
            </a:r>
            <a:r>
              <a:rPr lang="ko-KR" altLang="en-US" dirty="0" smtClean="0"/>
              <a:t> 수행함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[ A or B] → A [ C or D] : 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 </a:t>
            </a:r>
            <a:r>
              <a:rPr lang="ko-KR" altLang="en-US" dirty="0" smtClean="0"/>
              <a:t>사이에 </a:t>
            </a:r>
            <a:r>
              <a:rPr lang="ko-KR" altLang="en-US" dirty="0" err="1" smtClean="0"/>
              <a:t>중의성이</a:t>
            </a:r>
            <a:r>
              <a:rPr lang="ko-KR" altLang="en-US" dirty="0" smtClean="0"/>
              <a:t> 있을 때 </a:t>
            </a:r>
            <a:r>
              <a:rPr lang="en-US" altLang="ko-KR" dirty="0" smtClean="0"/>
              <a:t>C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</a:t>
            </a:r>
            <a:r>
              <a:rPr lang="ko-KR" altLang="en-US" dirty="0" smtClean="0"/>
              <a:t>가 오면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선택함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통계 기반 접근법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말뭉치에서 추출한 통계 정보를 이용하여 </a:t>
            </a:r>
            <a:r>
              <a:rPr lang="ko-KR" altLang="en-US" dirty="0" err="1" smtClean="0"/>
              <a:t>태깅</a:t>
            </a:r>
            <a:r>
              <a:rPr lang="ko-KR" altLang="en-US" dirty="0" smtClean="0"/>
              <a:t> 모형을 학습하여 </a:t>
            </a:r>
            <a:r>
              <a:rPr lang="ko-KR" altLang="en-US" dirty="0" err="1" smtClean="0"/>
              <a:t>태깅을</a:t>
            </a:r>
            <a:r>
              <a:rPr lang="ko-KR" altLang="en-US" dirty="0" smtClean="0"/>
              <a:t> 수행함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HMM(Hidden Markov Model), CRF(Conditional Random Field)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복합적 접근법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규칙 기반 접근법과 통계 기반 접근법을 결합하여 </a:t>
            </a:r>
            <a:r>
              <a:rPr lang="ko-KR" altLang="en-US" dirty="0" err="1" smtClean="0"/>
              <a:t>태깅을</a:t>
            </a:r>
            <a:r>
              <a:rPr lang="ko-KR" altLang="en-US" dirty="0" smtClean="0"/>
              <a:t> 수행함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통계적 접근법을 먼저 적용한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통계적 신뢰도가 낮은 결과에 대해서만 </a:t>
            </a:r>
            <a:r>
              <a:rPr lang="ko-KR" altLang="en-US" dirty="0" err="1" smtClean="0"/>
              <a:t>태깅</a:t>
            </a:r>
            <a:r>
              <a:rPr lang="ko-KR" altLang="en-US" dirty="0" smtClean="0"/>
              <a:t> 규칙을 사용하여 규칙 기반 접근법으로 다시 </a:t>
            </a:r>
            <a:r>
              <a:rPr lang="ko-KR" altLang="en-US" dirty="0" err="1" smtClean="0"/>
              <a:t>태깅하는</a:t>
            </a:r>
            <a:r>
              <a:rPr lang="ko-KR" altLang="en-US" dirty="0" smtClean="0"/>
              <a:t> 방법 등이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43AAB-BD1C-4D02-A921-27F1F3E0DB4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022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KoNLPy</a:t>
            </a:r>
            <a:r>
              <a:rPr lang="en-US" altLang="ko-KR" dirty="0"/>
              <a:t>: </a:t>
            </a:r>
            <a:r>
              <a:rPr lang="ko-KR" altLang="en-US" dirty="0" err="1"/>
              <a:t>파이썬</a:t>
            </a:r>
            <a:r>
              <a:rPr lang="ko-KR" altLang="en-US" dirty="0"/>
              <a:t> 한국어 </a:t>
            </a:r>
            <a:r>
              <a:rPr lang="en-US" altLang="ko-KR" dirty="0"/>
              <a:t>NLP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KoNLPy</a:t>
            </a:r>
            <a:r>
              <a:rPr lang="en-US" altLang="ko-KR" dirty="0" smtClean="0"/>
              <a:t>(“</a:t>
            </a:r>
            <a:r>
              <a:rPr lang="ko-KR" altLang="en-US" dirty="0" err="1" smtClean="0"/>
              <a:t>코엔엘파이</a:t>
            </a:r>
            <a:r>
              <a:rPr lang="en-US" altLang="ko-KR" dirty="0" smtClean="0"/>
              <a:t>”)</a:t>
            </a:r>
          </a:p>
          <a:p>
            <a:pPr lvl="1"/>
            <a:r>
              <a:rPr lang="ko-KR" altLang="en-US" dirty="0" smtClean="0"/>
              <a:t>한국어 정보처리를 위한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패키지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꼬꼬마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한나눔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MeCab-ko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기존 형태소 분석기를 포함함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36" y="2065362"/>
            <a:ext cx="5069464" cy="4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9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들어가기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기반 언어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준비과정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빈도 추출하기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토큰 목록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토큰 비율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형태소 분석 후 빈도 추출하기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1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KoNLPy</a:t>
            </a:r>
            <a:r>
              <a:rPr lang="ko-KR" altLang="en-US" dirty="0" smtClean="0"/>
              <a:t>의 형태소 </a:t>
            </a:r>
            <a:r>
              <a:rPr lang="ko-KR" altLang="en-US" dirty="0" err="1" smtClean="0"/>
              <a:t>분석기별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아버지가방에들어가신다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하늘을 나는 자동차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442" y="1256000"/>
            <a:ext cx="6151511" cy="2602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442" y="4412805"/>
            <a:ext cx="6094794" cy="18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79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KoNLPy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설치를</a:t>
            </a:r>
            <a:r>
              <a:rPr lang="en-US" altLang="ko-KR" dirty="0"/>
              <a:t> </a:t>
            </a:r>
            <a:r>
              <a:rPr lang="ko-KR" altLang="en-US" dirty="0" smtClean="0"/>
              <a:t>위한 조건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konlpyko.readthedocs.io/ko/v0.4.3/install/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30" y="1348337"/>
            <a:ext cx="6445276" cy="495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10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86" y="836613"/>
            <a:ext cx="6880715" cy="5289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</a:t>
            </a:r>
            <a:r>
              <a:rPr lang="ko-KR" altLang="en-US" dirty="0"/>
              <a:t> 다운로드 </a:t>
            </a:r>
            <a:r>
              <a:rPr lang="en-US" altLang="ko-KR" dirty="0"/>
              <a:t>&amp;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(1/5)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075" y="836613"/>
            <a:ext cx="6611937" cy="5289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15845" y="3116826"/>
            <a:ext cx="1632155" cy="28513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77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</a:t>
            </a:r>
            <a:r>
              <a:rPr lang="ko-KR" altLang="en-US" dirty="0"/>
              <a:t> 다운로드 </a:t>
            </a:r>
            <a:r>
              <a:rPr lang="en-US" altLang="ko-KR" dirty="0"/>
              <a:t>&amp; </a:t>
            </a:r>
            <a:r>
              <a:rPr lang="ko-KR" altLang="en-US" dirty="0"/>
              <a:t>설치 </a:t>
            </a:r>
            <a:r>
              <a:rPr lang="en-US" altLang="ko-KR" dirty="0" smtClean="0"/>
              <a:t>(2/5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075" y="836613"/>
            <a:ext cx="6611937" cy="52895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546555" y="2713704"/>
            <a:ext cx="737419" cy="15731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664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</a:t>
            </a:r>
            <a:r>
              <a:rPr lang="ko-KR" altLang="en-US" dirty="0"/>
              <a:t> 다운로드 </a:t>
            </a:r>
            <a:r>
              <a:rPr lang="en-US" altLang="ko-KR" dirty="0"/>
              <a:t>&amp; </a:t>
            </a:r>
            <a:r>
              <a:rPr lang="ko-KR" altLang="en-US" dirty="0"/>
              <a:t>설치 </a:t>
            </a:r>
            <a:r>
              <a:rPr lang="en-US" altLang="ko-KR" dirty="0" smtClean="0"/>
              <a:t>(3/5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075" y="836613"/>
            <a:ext cx="6611937" cy="5289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56155" y="3382298"/>
            <a:ext cx="894735" cy="28513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4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</a:t>
            </a:r>
            <a:r>
              <a:rPr lang="ko-KR" altLang="en-US" dirty="0"/>
              <a:t> 다운로드 </a:t>
            </a:r>
            <a:r>
              <a:rPr lang="en-US" altLang="ko-KR" dirty="0"/>
              <a:t>&amp; </a:t>
            </a:r>
            <a:r>
              <a:rPr lang="ko-KR" altLang="en-US" dirty="0"/>
              <a:t>설치 </a:t>
            </a:r>
            <a:r>
              <a:rPr lang="en-US" altLang="ko-KR" dirty="0" smtClean="0"/>
              <a:t>(4/5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075" y="836613"/>
            <a:ext cx="6611937" cy="5289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388356" y="2821859"/>
            <a:ext cx="751025" cy="28513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91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</a:t>
            </a:r>
            <a:r>
              <a:rPr lang="ko-KR" altLang="en-US" dirty="0"/>
              <a:t> 다운로드 </a:t>
            </a:r>
            <a:r>
              <a:rPr lang="en-US" altLang="ko-KR" dirty="0"/>
              <a:t>&amp; </a:t>
            </a:r>
            <a:r>
              <a:rPr lang="ko-KR" altLang="en-US" dirty="0"/>
              <a:t>설치 </a:t>
            </a:r>
            <a:r>
              <a:rPr lang="en-US" altLang="ko-KR" dirty="0" smtClean="0"/>
              <a:t>(5/5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075" y="836613"/>
            <a:ext cx="6611937" cy="5289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91827" y="3097162"/>
            <a:ext cx="3292663" cy="471948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743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Jpype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86" y="836613"/>
            <a:ext cx="6880715" cy="5289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50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873" y="836613"/>
            <a:ext cx="7642341" cy="52895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KoNLPy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987635" y="1115290"/>
            <a:ext cx="2182091" cy="3394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87635" y="1856508"/>
            <a:ext cx="3138056" cy="415637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987635" y="3575698"/>
            <a:ext cx="2431474" cy="415637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4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 기반 언어 분석의 중요성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수작업이 불가능한 방대한 규모의 데이터 분석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높은 자유도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689" y="2108500"/>
            <a:ext cx="5966957" cy="40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68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문장 분리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7" y="901953"/>
            <a:ext cx="8291512" cy="162596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8" y="2591423"/>
            <a:ext cx="4148754" cy="3383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191" y="2591421"/>
            <a:ext cx="4086858" cy="33836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6472" y="3457934"/>
            <a:ext cx="3477492" cy="1183339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793672" y="3457934"/>
            <a:ext cx="3477492" cy="2097739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5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981" y="836613"/>
            <a:ext cx="7824126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64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분석 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형태소 추출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602" y="836613"/>
            <a:ext cx="6388884" cy="5289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634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분석 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형태소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품사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602" y="836613"/>
            <a:ext cx="6388884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19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분석 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명사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602" y="836613"/>
            <a:ext cx="6388884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23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형태소 기준 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토큰 비율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78" y="836613"/>
            <a:ext cx="7761931" cy="52895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935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629650" y="188913"/>
            <a:ext cx="514350" cy="503237"/>
          </a:xfrm>
        </p:spPr>
        <p:txBody>
          <a:bodyPr/>
          <a:lstStyle/>
          <a:p>
            <a:fld id="{04850162-2B50-44CE-91D7-956359BE566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35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</a:t>
            </a:r>
            <a:r>
              <a:rPr lang="ko-KR" altLang="en-US" dirty="0" err="1" smtClean="0"/>
              <a:t>파이썬인가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코드는 </a:t>
            </a:r>
            <a:r>
              <a:rPr lang="ko-KR" altLang="en-US" dirty="0" err="1" smtClean="0"/>
              <a:t>가독성이</a:t>
            </a:r>
            <a:r>
              <a:rPr lang="ko-KR" altLang="en-US" dirty="0" smtClean="0"/>
              <a:t> 뛰어나다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데이터 처리 및 분석 작업을 위한 라이브러리가 많다</a:t>
            </a:r>
            <a:r>
              <a:rPr lang="en-US" altLang="ko-KR" dirty="0" smtClean="0"/>
              <a:t>!</a:t>
            </a:r>
          </a:p>
          <a:p>
            <a:pPr lvl="1"/>
            <a:r>
              <a:rPr lang="en-US" altLang="ko-KR" dirty="0" err="1" smtClean="0"/>
              <a:t>xlrd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xlwt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엑셀 통합 문서를 </a:t>
            </a:r>
            <a:r>
              <a:rPr lang="ko-KR" altLang="en-US" dirty="0" err="1" smtClean="0"/>
              <a:t>파싱하고</a:t>
            </a:r>
            <a:r>
              <a:rPr lang="ko-KR" altLang="en-US" dirty="0" smtClean="0"/>
              <a:t> 작성하는 함수</a:t>
            </a:r>
            <a:endParaRPr lang="en-US" altLang="ko-KR" dirty="0" smtClean="0"/>
          </a:p>
          <a:p>
            <a:pPr lvl="1"/>
            <a:r>
              <a:rPr lang="en-US" altLang="ko-KR" dirty="0" err="1"/>
              <a:t>m</a:t>
            </a:r>
            <a:r>
              <a:rPr lang="en-US" altLang="ko-KR" dirty="0" err="1" smtClean="0"/>
              <a:t>ysqlclient</a:t>
            </a:r>
            <a:r>
              <a:rPr lang="en-US" altLang="ko-KR" dirty="0" smtClean="0"/>
              <a:t>: MySQL </a:t>
            </a:r>
            <a:r>
              <a:rPr lang="ko-KR" altLang="en-US" dirty="0" smtClean="0"/>
              <a:t>데이터베이스에 연결하고 쿼리를 실행하는 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Pandas: </a:t>
            </a:r>
            <a:r>
              <a:rPr lang="ko-KR" altLang="en-US" dirty="0" smtClean="0"/>
              <a:t>데이터 병합 및 기초 통계 계산 등 데이터 분석에 특화되 함수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Scikit</a:t>
            </a:r>
            <a:r>
              <a:rPr lang="en-US" altLang="ko-KR" dirty="0" smtClean="0"/>
              <a:t>-Learn: </a:t>
            </a:r>
            <a:r>
              <a:rPr lang="ko-KR" altLang="en-US" dirty="0" smtClean="0"/>
              <a:t>회귀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군집화 등 </a:t>
            </a:r>
            <a:r>
              <a:rPr lang="ko-KR" altLang="en-US" dirty="0" err="1" smtClean="0"/>
              <a:t>머신러닝과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통계분석용</a:t>
            </a:r>
            <a:r>
              <a:rPr lang="ko-KR" altLang="en-US" dirty="0" smtClean="0"/>
              <a:t> 함수 제공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표준 라이브러리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https://docs.python.org/3/library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marL="288000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9" y="1322070"/>
            <a:ext cx="3629111" cy="2235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168" y="1322071"/>
            <a:ext cx="3706081" cy="223553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17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2 VS </a:t>
            </a:r>
            <a:r>
              <a:rPr lang="ko-KR" altLang="en-US" dirty="0" err="1" smtClean="0"/>
              <a:t>파이썬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989346"/>
            <a:ext cx="8291512" cy="3720550"/>
          </a:xfrm>
        </p:spPr>
      </p:pic>
      <p:sp>
        <p:nvSpPr>
          <p:cNvPr id="5" name="내용 개체 틀 3"/>
          <p:cNvSpPr txBox="1">
            <a:spLocks/>
          </p:cNvSpPr>
          <p:nvPr/>
        </p:nvSpPr>
        <p:spPr>
          <a:xfrm>
            <a:off x="395536" y="4838007"/>
            <a:ext cx="8291264" cy="12881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0000" indent="-1800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Tx/>
              <a:buBlip>
                <a:blip r:embed="rId3"/>
              </a:buBlip>
              <a:defRPr sz="1800" b="1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0000" indent="-2520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Tx/>
              <a:buBlip>
                <a:blip r:embed="rId4"/>
              </a:buBlip>
              <a:defRPr sz="1600" b="1" i="0" kern="1200" baseline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977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80000" indent="-1800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440000" indent="-2160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3</a:t>
            </a:r>
            <a:r>
              <a:rPr lang="ko-KR" altLang="en-US" dirty="0" smtClean="0"/>
              <a:t>를 사용할 사람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en-US" altLang="ko-KR" dirty="0" smtClean="0"/>
              <a:t>3</a:t>
            </a:r>
            <a:r>
              <a:rPr lang="ko-KR" altLang="en-US" dirty="0" smtClean="0"/>
              <a:t>를 사랑한다</a:t>
            </a:r>
            <a:r>
              <a:rPr lang="en-US" altLang="ko-KR" dirty="0" smtClean="0"/>
              <a:t>!</a:t>
            </a:r>
          </a:p>
          <a:p>
            <a:pPr lvl="1"/>
            <a:r>
              <a:rPr lang="ko-KR" altLang="en-US" dirty="0" smtClean="0"/>
              <a:t>어떤 버전을 사용할지 모르겠다</a:t>
            </a:r>
            <a:r>
              <a:rPr lang="en-US" altLang="ko-KR" dirty="0" smtClean="0"/>
              <a:t>!</a:t>
            </a:r>
          </a:p>
          <a:p>
            <a:pPr lvl="1"/>
            <a:r>
              <a:rPr lang="ko-KR" altLang="en-US" dirty="0" smtClean="0"/>
              <a:t>의존하는 소프트웨어가 </a:t>
            </a:r>
            <a:r>
              <a:rPr lang="ko-KR" altLang="en-US" dirty="0" err="1" smtClean="0"/>
              <a:t>파이썬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필요로 하지 않는다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50162-2B50-44CE-91D7-956359BE56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3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/>
              <a:t> </a:t>
            </a:r>
            <a:r>
              <a:rPr lang="ko-KR" altLang="en-US" dirty="0" smtClean="0"/>
              <a:t>개발환경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필수 설치 프로그램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C00000"/>
                </a:solidFill>
              </a:rPr>
              <a:t>인터프리터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인터프리터 </a:t>
            </a:r>
            <a:r>
              <a:rPr lang="ko-KR" altLang="en-US" dirty="0"/>
              <a:t>설치 방법</a:t>
            </a:r>
          </a:p>
          <a:p>
            <a:endParaRPr lang="ko-KR" altLang="en-US" dirty="0"/>
          </a:p>
        </p:txBody>
      </p:sp>
      <p:pic>
        <p:nvPicPr>
          <p:cNvPr id="4" name="Picture 4" descr="Image result for pyth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52" y="2365430"/>
            <a:ext cx="2549659" cy="17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mage result for anacond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61" y="2725470"/>
            <a:ext cx="4399745" cy="75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56422" y="2869183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C00000"/>
                </a:solidFill>
              </a:rPr>
              <a:t>vs.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6685" y="452567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인터프리터 </a:t>
            </a:r>
            <a:r>
              <a:rPr lang="en-US" altLang="ko-KR" dirty="0" smtClean="0">
                <a:solidFill>
                  <a:srgbClr val="0070C0"/>
                </a:solidFill>
              </a:rPr>
              <a:t>+ </a:t>
            </a:r>
            <a:r>
              <a:rPr lang="ko-KR" altLang="en-US" dirty="0" smtClean="0">
                <a:solidFill>
                  <a:srgbClr val="0070C0"/>
                </a:solidFill>
              </a:rPr>
              <a:t>기본도구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1707" y="4479503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00000"/>
                </a:solidFill>
              </a:rPr>
              <a:t>인터프리터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+ </a:t>
            </a:r>
            <a:r>
              <a:rPr lang="ko-KR" altLang="en-US" sz="2400" b="1" dirty="0" smtClean="0">
                <a:solidFill>
                  <a:srgbClr val="C00000"/>
                </a:solidFill>
              </a:rPr>
              <a:t>확장패키지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438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Anaconda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</a:t>
            </a:r>
            <a:r>
              <a:rPr lang="en-US" altLang="ko-KR" dirty="0" smtClean="0"/>
              <a:t>1/11)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235770"/>
            <a:ext cx="8291512" cy="449123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56376" y="1556792"/>
            <a:ext cx="648072" cy="50405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55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 </a:t>
            </a:r>
            <a:r>
              <a:rPr lang="en-US" altLang="ko-KR" dirty="0" smtClean="0"/>
              <a:t>(2/11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235770"/>
            <a:ext cx="8291512" cy="449123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4807-CA73-472C-824B-2639D17E73B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87824" y="4725144"/>
            <a:ext cx="1152128" cy="79208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91562"/>
      </p:ext>
    </p:extLst>
  </p:cSld>
  <p:clrMapOvr>
    <a:masterClrMapping/>
  </p:clrMapOvr>
</p:sld>
</file>

<file path=ppt/theme/theme1.xml><?xml version="1.0" encoding="utf-8"?>
<a:theme xmlns:a="http://schemas.openxmlformats.org/drawingml/2006/main" name="인공지능연구실_템플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20170204_한국어_문장_분석_시스템</Template>
  <TotalTime>5722</TotalTime>
  <Words>865</Words>
  <Application>Microsoft Office PowerPoint</Application>
  <PresentationFormat>화면 슬라이드 쇼(4:3)</PresentationFormat>
  <Paragraphs>231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(한글 글꼴 사용)</vt:lpstr>
      <vt:lpstr>KoPub돋움체 Bold</vt:lpstr>
      <vt:lpstr>맑은 고딕</vt:lpstr>
      <vt:lpstr>맑은고딕</vt:lpstr>
      <vt:lpstr>Arial</vt:lpstr>
      <vt:lpstr>Calibri</vt:lpstr>
      <vt:lpstr>인공지능연구실_템플릿</vt:lpstr>
      <vt:lpstr>파이썬(Python)을 활용한 언어 분석 기초 : 빈도, 분포, 연어</vt:lpstr>
      <vt:lpstr>강사소개</vt:lpstr>
      <vt:lpstr>목차</vt:lpstr>
      <vt:lpstr>프로그래밍 기반 언어 분석의 중요성</vt:lpstr>
      <vt:lpstr>왜 파이썬인가?</vt:lpstr>
      <vt:lpstr>파이썬2 VS 파이썬3</vt:lpstr>
      <vt:lpstr>파이썬 개발환경 - 기본</vt:lpstr>
      <vt:lpstr>Anaconda 설치 (1/11)</vt:lpstr>
      <vt:lpstr>Anaconda 설치 (2/11)</vt:lpstr>
      <vt:lpstr>Anaconda 설치 (3/11)</vt:lpstr>
      <vt:lpstr>Anaconda 설치 (4/11)</vt:lpstr>
      <vt:lpstr>Anaconda 설치 (5/11)</vt:lpstr>
      <vt:lpstr>Anaconda 설치 (6/11)</vt:lpstr>
      <vt:lpstr>Anaconda 설치 (7/11)</vt:lpstr>
      <vt:lpstr>Anaconda 설치 (8/11)</vt:lpstr>
      <vt:lpstr>Anaconda 설치 (9/11)</vt:lpstr>
      <vt:lpstr>Anaconda 설치 (10/11)</vt:lpstr>
      <vt:lpstr>Anaconda 설치 (11/11)</vt:lpstr>
      <vt:lpstr>파이썬 인터프리터 설치 확인</vt:lpstr>
      <vt:lpstr>언어자료 </vt:lpstr>
      <vt:lpstr>‘토지 1’ 전자파일 – BEXX003.txt</vt:lpstr>
      <vt:lpstr>강의자료 내려받기</vt:lpstr>
      <vt:lpstr>전처리 – 내용 추출</vt:lpstr>
      <vt:lpstr>빈도 추출</vt:lpstr>
      <vt:lpstr>타입/토큰 비율</vt:lpstr>
      <vt:lpstr>지프의 법칙(Zipf's law)</vt:lpstr>
      <vt:lpstr>형태소 분석</vt:lpstr>
      <vt:lpstr>품사 태깅</vt:lpstr>
      <vt:lpstr>KoNLPy: 파이썬 한국어 NLP</vt:lpstr>
      <vt:lpstr>KoNLPy의 형태소 분석기별 비교</vt:lpstr>
      <vt:lpstr>KoNLPy 설치를 위한 조건 </vt:lpstr>
      <vt:lpstr>JAVA SE</vt:lpstr>
      <vt:lpstr>Java SE 다운로드 &amp; 설치 (1/5)</vt:lpstr>
      <vt:lpstr>Java SE 다운로드 &amp; 설치 (2/5)</vt:lpstr>
      <vt:lpstr>Java SE 다운로드 &amp; 설치 (3/5)</vt:lpstr>
      <vt:lpstr>Java SE 다운로드 &amp; 설치 (4/5)</vt:lpstr>
      <vt:lpstr>Java SE 다운로드 &amp; 설치 (5/5)</vt:lpstr>
      <vt:lpstr>Jpype</vt:lpstr>
      <vt:lpstr>KoNLPy 설치</vt:lpstr>
      <vt:lpstr>문장 분리</vt:lpstr>
      <vt:lpstr>형태소 분석</vt:lpstr>
      <vt:lpstr>형태소 분석 예 – 형태소 추출</vt:lpstr>
      <vt:lpstr>형태소 분석 예 – 형태소/품사 추출</vt:lpstr>
      <vt:lpstr>형태소 분석 예 – 명사 추출</vt:lpstr>
      <vt:lpstr>형태소 기준 타입/토큰 비율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김민호</dc:creator>
  <cp:lastModifiedBy>user</cp:lastModifiedBy>
  <cp:revision>119</cp:revision>
  <dcterms:created xsi:type="dcterms:W3CDTF">2018-02-10T08:24:35Z</dcterms:created>
  <dcterms:modified xsi:type="dcterms:W3CDTF">2019-01-11T03:21:14Z</dcterms:modified>
</cp:coreProperties>
</file>